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1"/>
    <p:sldMasterId id="2147483846" r:id="rId2"/>
  </p:sldMasterIdLst>
  <p:sldIdLst>
    <p:sldId id="260" r:id="rId3"/>
    <p:sldId id="261" r:id="rId4"/>
    <p:sldId id="283" r:id="rId5"/>
    <p:sldId id="256" r:id="rId6"/>
    <p:sldId id="257" r:id="rId7"/>
    <p:sldId id="258" r:id="rId8"/>
    <p:sldId id="282" r:id="rId9"/>
    <p:sldId id="266" r:id="rId10"/>
    <p:sldId id="267" r:id="rId11"/>
    <p:sldId id="279" r:id="rId12"/>
    <p:sldId id="281" r:id="rId13"/>
    <p:sldId id="276" r:id="rId14"/>
    <p:sldId id="277" r:id="rId15"/>
    <p:sldId id="278" r:id="rId16"/>
    <p:sldId id="280" r:id="rId17"/>
    <p:sldId id="285" r:id="rId18"/>
    <p:sldId id="286" r:id="rId19"/>
    <p:sldId id="287" r:id="rId20"/>
    <p:sldId id="288" r:id="rId21"/>
    <p:sldId id="290" r:id="rId22"/>
    <p:sldId id="291" r:id="rId23"/>
    <p:sldId id="263" r:id="rId24"/>
    <p:sldId id="268" r:id="rId25"/>
    <p:sldId id="270" r:id="rId26"/>
    <p:sldId id="271" r:id="rId27"/>
    <p:sldId id="272" r:id="rId28"/>
    <p:sldId id="274" r:id="rId29"/>
    <p:sldId id="275" r:id="rId30"/>
    <p:sldId id="25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1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0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70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888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34455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05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2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890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30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14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CF82A6-A500-47A6-9B25-6DB0CE8B3C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9EC313-202D-426A-9DFB-D54DDB002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80DAA7-D7B4-4635-A6FD-29E6538E9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B55F73E-5976-46B7-A80B-463F1483D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C19B3C-58E9-422F-AB9B-FE3AE0BE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928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96931F-FD2A-48A0-9D31-97F9F761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FC052E-A983-46CB-B1F1-CB47C81C6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BEBFB91-1531-4FE1-ABD3-7683094B9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5EF108-6072-4AE3-8283-5C8892505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6877FC-9DF6-4697-A2B7-AE3F3E680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968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486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679E68-EF8E-4A96-B9A5-ED09047E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2C1096-12E7-4AC9-9862-83C459749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1FC71E0-26DC-497D-BF21-C6913251A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024503-6108-4657-A2D9-29796F627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21F4AC-52CF-4029-97BD-560FCA69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7129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7207E-32AF-4B91-92F1-70E6677F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979B94-7BFA-42FB-A3ED-774275AC4A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161851-FA70-4066-AC60-ECF643CD4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E26B6E-7086-4E48-BF7F-F76D17AF4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419E74-6316-48EC-BA19-F72468A4E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071CFD-B5FA-431B-8533-49B8334A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369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AD2F6-8620-42DD-A34E-1E43E14AB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3FFC8A-0EF8-4F5F-BD9B-14ABE1132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44351C-7420-4EE0-818B-6AF63AA01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85501C-3BEE-4573-881A-B426ECBB2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A62D364-D64C-4090-88FF-64F0660B62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DDC33D0-5517-4FD3-A5D2-550A8D87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CA6AAEF-C7E6-4AFA-AA1B-389A49C5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70E419A-EFAD-4CAC-A59F-C8893EA0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558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7123D0-41D7-43BD-99A7-19462F1AF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A464D45-9F89-4EB5-B38B-3991FD6D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02AE0A2-2B3D-4A0D-BFD6-510712FB6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FEE6B3-F231-41F1-B9FC-12A8A775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216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B337B6A-EAAF-4BB3-B8E1-B4AB38D57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139F1CB-2CC8-41C4-8071-44FE04CB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AF6ACA-A18F-4807-B9E3-01CD801D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26472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543EC8-7321-4D61-98BB-E39D4F575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ED734E-CABA-4DB6-AB33-A6C298FF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B162F1-90E2-4B52-B242-556AC3C716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965BA25-A302-40FC-AD1B-7AA3BC02E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6A026CF-E914-49F2-BFE5-F44359B2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E027F4F-D599-48E4-AF3A-DC265EEF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916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00D4A9-82C0-457E-866B-8524C389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02F6F8-973F-412A-AE7F-CD21EAB3D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0FA2975-621A-4386-9E38-B12B96684A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BF52E0-A218-4037-A29F-BBE0C32AE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69D7665-1E61-402C-B2F4-B1B88E1D9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24B47B-E8D9-469D-8A2C-3DF99DD1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91445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F8A359-64A6-4199-8DF0-8FA90C5A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7BAE78-869B-4A9A-8C58-B3DA5355A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557B95-38D1-4CE6-B47D-046732930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BE3574-C109-4D4E-AB92-9D62DDDBC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7959971-3991-429E-A4F4-D25F8C88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25063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4946A46C-5CC6-469C-8DC5-1194683374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54C5827-4BC5-4AF3-8361-5639A24489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C132FE-888A-450C-86B0-F1ABCB1F9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74E979-489B-48F3-87B3-2AF9BEBA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1ACBAF-A243-4D44-B9DC-E7326C9F3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309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82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316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1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985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12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900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92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366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  <p:sldLayoutId id="2147483845" r:id="rId17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C4A251B-35CD-4B91-B71C-99D80172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0D2CB6-DC8E-43FC-A884-68D57AE2F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3E799B-8029-47F1-BD95-CE000E2779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8D665-97C7-4A47-8425-3E3E04704249}" type="datetimeFigureOut">
              <a:rPr lang="fr-FR" smtClean="0"/>
              <a:t>02/05/2019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FB1874-DD51-419C-8346-BE43A02E1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7E2BB3-800C-4F2B-A6D9-EF041AA4F2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1BCFB-5EA7-45B9-8C52-67F955B638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2477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ocketscream/Low-Pow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FBDD32-A23F-40D7-B296-F517D5213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284" y="559144"/>
            <a:ext cx="9905998" cy="1478570"/>
          </a:xfrm>
        </p:spPr>
        <p:txBody>
          <a:bodyPr/>
          <a:lstStyle/>
          <a:p>
            <a:pPr algn="ctr"/>
            <a:r>
              <a:rPr lang="fr-FR" dirty="0"/>
              <a:t>awtis</a:t>
            </a:r>
          </a:p>
        </p:txBody>
      </p:sp>
      <p:pic>
        <p:nvPicPr>
          <p:cNvPr id="1026" name="Picture 2" descr="RÃ©sultat de recherche d'images pour &quot;station meteo logo p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84" y="2183907"/>
            <a:ext cx="10068791" cy="337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02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D4C435-C9D6-4469-86AE-A3F3BAB5E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9934" y="0"/>
            <a:ext cx="9905998" cy="1478570"/>
          </a:xfrm>
        </p:spPr>
        <p:txBody>
          <a:bodyPr/>
          <a:lstStyle/>
          <a:p>
            <a:r>
              <a:rPr lang="fr-FR" dirty="0"/>
              <a:t>		Code extérieur</a:t>
            </a:r>
          </a:p>
        </p:txBody>
      </p:sp>
      <p:pic>
        <p:nvPicPr>
          <p:cNvPr id="2050" name="Picture 2" descr="RÃ©sultat de recherche d'images pour &quot;programmer logo png&quot;">
            <a:extLst>
              <a:ext uri="{FF2B5EF4-FFF2-40B4-BE49-F238E27FC236}">
                <a16:creationId xmlns:a16="http://schemas.microsoft.com/office/drawing/2014/main" id="{6B5018D8-AFE2-44A6-B161-E073D03549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37" y="1658128"/>
            <a:ext cx="4563769" cy="456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961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EA1AC7-0DDC-40D4-85ED-FEA35C98D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F575F5-8724-4BA1-AAF3-1660460AC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Sommeil</a:t>
            </a:r>
          </a:p>
          <a:p>
            <a:endParaRPr lang="fr-FR" dirty="0"/>
          </a:p>
          <a:p>
            <a:r>
              <a:rPr lang="fr-FR" dirty="0"/>
              <a:t>Anémomètre</a:t>
            </a:r>
          </a:p>
          <a:p>
            <a:pPr>
              <a:buNone/>
            </a:pPr>
            <a:endParaRPr lang="fr-FR" dirty="0"/>
          </a:p>
          <a:p>
            <a:r>
              <a:rPr lang="fr-FR" dirty="0"/>
              <a:t>Température</a:t>
            </a:r>
          </a:p>
          <a:p>
            <a:pPr>
              <a:buNone/>
            </a:pPr>
            <a:endParaRPr lang="fr-FR" dirty="0"/>
          </a:p>
          <a:p>
            <a:r>
              <a:rPr lang="fr-FR" dirty="0"/>
              <a:t>Humidité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9539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BCE4F8-B97C-45DF-AE6C-C9433EA4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Sommeil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0347BD37-213C-427B-9F32-605DDA770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3422" y="3090623"/>
            <a:ext cx="8461981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6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83EC39-C72F-4615-B4CF-8A79BEC2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Anémomètre</a:t>
            </a:r>
          </a:p>
        </p:txBody>
      </p:sp>
      <p:pic>
        <p:nvPicPr>
          <p:cNvPr id="4" name="Espace réservé du contenu 13" descr="vent.PNG">
            <a:extLst>
              <a:ext uri="{FF2B5EF4-FFF2-40B4-BE49-F238E27FC236}">
                <a16:creationId xmlns:a16="http://schemas.microsoft.com/office/drawing/2014/main" id="{E3D79C46-2B7A-4BFD-BE85-4B7C275D8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468166"/>
            <a:ext cx="5812423" cy="3080401"/>
          </a:xfrm>
        </p:spPr>
      </p:pic>
      <p:pic>
        <p:nvPicPr>
          <p:cNvPr id="5" name="Espace réservé du contenu 14" descr="ori-capteur-anemometre-25803.jpg">
            <a:extLst>
              <a:ext uri="{FF2B5EF4-FFF2-40B4-BE49-F238E27FC236}">
                <a16:creationId xmlns:a16="http://schemas.microsoft.com/office/drawing/2014/main" id="{FE7638C2-6F8B-4B5E-B943-5ABB88D31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468" y="1016742"/>
            <a:ext cx="2159901" cy="16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21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3F7F70-1205-4676-99AA-EE24AC62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Température</a:t>
            </a:r>
          </a:p>
        </p:txBody>
      </p:sp>
      <p:pic>
        <p:nvPicPr>
          <p:cNvPr id="4" name="Espace réservé du contenu 3" descr="Capture.PNG">
            <a:extLst>
              <a:ext uri="{FF2B5EF4-FFF2-40B4-BE49-F238E27FC236}">
                <a16:creationId xmlns:a16="http://schemas.microsoft.com/office/drawing/2014/main" id="{C8CB92BC-7E4A-41BA-BEA4-88A8999BC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4" y="2438020"/>
            <a:ext cx="6795224" cy="2843654"/>
          </a:xfrm>
        </p:spPr>
      </p:pic>
      <p:pic>
        <p:nvPicPr>
          <p:cNvPr id="6" name="Graphique 5" descr="Thermomètre">
            <a:extLst>
              <a:ext uri="{FF2B5EF4-FFF2-40B4-BE49-F238E27FC236}">
                <a16:creationId xmlns:a16="http://schemas.microsoft.com/office/drawing/2014/main" id="{9B2AC666-2171-4F24-A98B-26EBCF103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7935" y="4003829"/>
            <a:ext cx="2757352" cy="27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3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DB529-A672-4FBC-B4A9-015277CF1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394" y="384056"/>
            <a:ext cx="7023207" cy="1478570"/>
          </a:xfrm>
        </p:spPr>
        <p:txBody>
          <a:bodyPr/>
          <a:lstStyle/>
          <a:p>
            <a:r>
              <a:rPr lang="fr-FR" dirty="0"/>
              <a:t>Humidité</a:t>
            </a:r>
          </a:p>
        </p:txBody>
      </p:sp>
      <p:pic>
        <p:nvPicPr>
          <p:cNvPr id="4" name="Espace réservé du contenu 3" descr="humidité.PNG">
            <a:extLst>
              <a:ext uri="{FF2B5EF4-FFF2-40B4-BE49-F238E27FC236}">
                <a16:creationId xmlns:a16="http://schemas.microsoft.com/office/drawing/2014/main" id="{EA415BAD-C613-455B-9EA5-D06C9C2A0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112" y="2706688"/>
            <a:ext cx="7023207" cy="2522703"/>
          </a:xfrm>
        </p:spPr>
      </p:pic>
    </p:spTree>
    <p:extLst>
      <p:ext uri="{BB962C8B-B14F-4D97-AF65-F5344CB8AC3E}">
        <p14:creationId xmlns:p14="http://schemas.microsoft.com/office/powerpoint/2010/main" val="168760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890649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Code intérieur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48901" y="4728679"/>
            <a:ext cx="2885703" cy="55813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/>
              <a:t>Mode sommeil 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748901" y="5215003"/>
            <a:ext cx="1199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Code </a:t>
            </a:r>
            <a:r>
              <a:rPr lang="fr-FR" sz="2400" dirty="0" err="1"/>
              <a:t>temperature</a:t>
            </a:r>
            <a:r>
              <a:rPr lang="fr-FR" sz="2400" dirty="0"/>
              <a:t> et humidité au format </a:t>
            </a:r>
            <a:r>
              <a:rPr lang="fr-FR" sz="2400" dirty="0" err="1"/>
              <a:t>cayenne</a:t>
            </a:r>
            <a:r>
              <a:rPr lang="fr-FR" sz="2400" dirty="0"/>
              <a:t> LPP  (LP_SI7120_TEMT6000)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748901" y="5676668"/>
            <a:ext cx="594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Protocole de communication OTAA ou ABP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627612" y="4107996"/>
            <a:ext cx="5617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 err="1"/>
              <a:t>Reponses</a:t>
            </a:r>
            <a:r>
              <a:rPr lang="fr-FR" sz="2400" u="sng" dirty="0"/>
              <a:t> apportées: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313895" y="1460577"/>
            <a:ext cx="82533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Contrainte:</a:t>
            </a:r>
          </a:p>
          <a:p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Système a faible consommation d’</a:t>
            </a:r>
            <a:r>
              <a:rPr lang="fr-FR" sz="2400" dirty="0" err="1"/>
              <a:t>energie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La station doit envoyer des données de </a:t>
            </a:r>
            <a:r>
              <a:rPr lang="fr-FR" sz="2400" dirty="0" err="1"/>
              <a:t>temperature</a:t>
            </a:r>
            <a:r>
              <a:rPr lang="fr-FR" sz="2400" dirty="0"/>
              <a:t> et d’humidité </a:t>
            </a:r>
            <a:r>
              <a:rPr lang="fr-FR" sz="2400" dirty="0" err="1"/>
              <a:t>periodiquement</a:t>
            </a:r>
            <a:endParaRPr lang="fr-F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Les données doivent s’</a:t>
            </a:r>
            <a:r>
              <a:rPr lang="fr-FR" sz="2400" dirty="0" err="1"/>
              <a:t>affcher</a:t>
            </a:r>
            <a:r>
              <a:rPr lang="fr-FR" sz="2400" dirty="0"/>
              <a:t> sur l’application Cayenne LPP </a:t>
            </a:r>
          </a:p>
        </p:txBody>
      </p:sp>
    </p:spTree>
    <p:extLst>
      <p:ext uri="{BB962C8B-B14F-4D97-AF65-F5344CB8AC3E}">
        <p14:creationId xmlns:p14="http://schemas.microsoft.com/office/powerpoint/2010/main" val="222225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12519"/>
          </a:xfrm>
        </p:spPr>
        <p:txBody>
          <a:bodyPr>
            <a:noAutofit/>
          </a:bodyPr>
          <a:lstStyle/>
          <a:p>
            <a:r>
              <a:rPr lang="fr-FR" sz="5400" dirty="0"/>
              <a:t>Le mode sommeil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5866" y="898950"/>
            <a:ext cx="10515600" cy="30694578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https://github.com/rocketscream/Low-Power</a:t>
            </a:r>
            <a:endParaRPr lang="fr-FR" dirty="0"/>
          </a:p>
          <a:p>
            <a:pPr marL="0" indent="0">
              <a:buNone/>
            </a:pPr>
            <a:endParaRPr lang="fr-FR" sz="1000" dirty="0"/>
          </a:p>
          <a:p>
            <a:pPr marL="0" indent="0">
              <a:buNone/>
            </a:pPr>
            <a:r>
              <a:rPr lang="fr-FR" sz="2000" dirty="0"/>
              <a:t>La librairie </a:t>
            </a:r>
            <a:r>
              <a:rPr lang="fr-FR" sz="2000" dirty="0" err="1"/>
              <a:t>Lowpower.h</a:t>
            </a:r>
            <a:r>
              <a:rPr lang="fr-FR" sz="2000" dirty="0"/>
              <a:t> permet d’</a:t>
            </a:r>
            <a:r>
              <a:rPr lang="fr-FR" sz="2000" dirty="0" err="1"/>
              <a:t>eteindre</a:t>
            </a:r>
            <a:r>
              <a:rPr lang="fr-FR" sz="2000" dirty="0"/>
              <a:t> certaine fonctionnalité du microprocesseur afin de </a:t>
            </a:r>
            <a:r>
              <a:rPr lang="fr-FR" sz="2000" dirty="0" err="1"/>
              <a:t>reduire</a:t>
            </a:r>
            <a:r>
              <a:rPr lang="fr-FR" sz="2000" dirty="0"/>
              <a:t> la consommation d’un système Arduino et ce avec une modification minimale du code.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000" dirty="0"/>
              <a:t>Ligne nécessaire a l’ajout d’un mode sommeil:</a:t>
            </a:r>
          </a:p>
          <a:p>
            <a:pPr marL="0" indent="0">
              <a:buNone/>
            </a:pPr>
            <a:endParaRPr lang="fr-FR" sz="20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105866" y="3753261"/>
            <a:ext cx="12192000" cy="1964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25392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// ajout de la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bibliotheque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low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power.h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de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rocketstream</a:t>
            </a:r>
            <a:endParaRPr kumimoji="0" lang="fr-FR" sz="14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include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&lt;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LowPower.h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400" b="1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ea typeface="Calibri Light" panose="020F0302020204030204" pitchFamily="34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setup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// Aucune action requise dans le setup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sz="1400" b="1" dirty="0"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void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loop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 {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//Mode sommeil de 8seconde (max sans faire de boucle d’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iteration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  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LowPower.idle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(ici mettre les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fonctionalité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a </a:t>
            </a:r>
            <a:r>
              <a:rPr kumimoji="0" lang="fr-FR" sz="1400" b="1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eteindre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);</a:t>
            </a:r>
            <a:r>
              <a:rPr kumimoji="0" lang="fr-FR" sz="1400" b="1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108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4831" y="104069"/>
            <a:ext cx="7776308" cy="950026"/>
          </a:xfrm>
        </p:spPr>
        <p:txBody>
          <a:bodyPr>
            <a:normAutofit/>
          </a:bodyPr>
          <a:lstStyle/>
          <a:p>
            <a:r>
              <a:rPr lang="fr-FR" sz="5400" dirty="0"/>
              <a:t>LP_SI7120_TEMT6000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8803" y="1089354"/>
            <a:ext cx="4707576" cy="576864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900" dirty="0"/>
          </a:p>
          <a:p>
            <a:pPr marL="0" indent="0">
              <a:buNone/>
            </a:pPr>
            <a:endParaRPr lang="fr-FR" sz="2000" dirty="0"/>
          </a:p>
        </p:txBody>
      </p:sp>
      <p:sp>
        <p:nvSpPr>
          <p:cNvPr id="6" name="ZoneTexte 5"/>
          <p:cNvSpPr txBox="1"/>
          <p:nvPr/>
        </p:nvSpPr>
        <p:spPr>
          <a:xfrm>
            <a:off x="534389" y="1675618"/>
            <a:ext cx="58238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Extrait du code:</a:t>
            </a:r>
          </a:p>
          <a:p>
            <a:endParaRPr lang="fr-FR" dirty="0"/>
          </a:p>
          <a:p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t = (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)((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/ 10.0);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h = (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50.0);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bat =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batvalue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//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multifly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by 10 for V in Cayenne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 = light; // light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Lx</a:t>
            </a:r>
          </a:p>
          <a:p>
            <a:endParaRPr lang="fr-F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unsigned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char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[15];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 = 0x1; // CH1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 = 0x67; //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endParaRPr lang="fr-F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[2] = t &gt;&gt; 8;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[3] = t &amp; 0xFF;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[4] = 0x2; // CH2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[5] = 0x68; //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endParaRPr lang="fr-FR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[6] = h &amp; 0xFF;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mydata</a:t>
            </a:r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[7] = 0x3; // CH3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fr-FR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fr-F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  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8803" y="1306286"/>
            <a:ext cx="564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code est déjà au format Cayenne LPP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527472" y="950026"/>
            <a:ext cx="58149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b="1" dirty="0"/>
          </a:p>
          <a:p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//Mode sommeil</a:t>
            </a:r>
          </a:p>
          <a:p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LowPower.idle</a:t>
            </a:r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(SLEEP_8S, ADC_OFF, TIMER2_OFF, TIMER1_OFF, TIMER0_OFF, </a:t>
            </a:r>
          </a:p>
          <a:p>
            <a:r>
              <a:rPr lang="fr-F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SPI_OFF, USART0_OFF, TWI_OFF);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os_runloop_once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t 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)((temp) / 10.0);</a:t>
            </a:r>
          </a:p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h = (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)(humidity / 50.0);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113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Protocole communication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480" y="1112498"/>
            <a:ext cx="11994078" cy="5532437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OTAA (Over The Air Activation)</a:t>
            </a:r>
          </a:p>
          <a:p>
            <a:endParaRPr lang="fr-FR" sz="1400" dirty="0"/>
          </a:p>
          <a:p>
            <a:pPr marL="0" indent="0">
              <a:buNone/>
            </a:pPr>
            <a:r>
              <a:rPr lang="fr-FR" dirty="0"/>
              <a:t>Pour que les données arrivent sur The </a:t>
            </a:r>
            <a:r>
              <a:rPr lang="fr-FR" dirty="0" err="1"/>
              <a:t>Things</a:t>
            </a:r>
            <a:r>
              <a:rPr lang="fr-FR" dirty="0"/>
              <a:t> Network il faut enregistrer l’adresse de la station </a:t>
            </a:r>
            <a:r>
              <a:rPr lang="fr-FR" dirty="0" err="1"/>
              <a:t>awtis</a:t>
            </a:r>
            <a:r>
              <a:rPr lang="fr-FR" dirty="0"/>
              <a:t> sur TTN en veillant a respecter les formats.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u1_t PROGMEM APPEUI[8] = { 0x52, 0xB5, 0x01, 0xD0, 0x7E, 0xD5, 0xB3, 0x70 };</a:t>
            </a:r>
          </a:p>
          <a:p>
            <a:pPr marL="0" indent="0">
              <a:buNone/>
            </a:pP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os_getArtEui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(u1_t*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memcpy_P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, APPEUI, 8);</a:t>
            </a:r>
          </a:p>
          <a:p>
            <a:pPr marL="0" indent="0">
              <a:buNone/>
            </a:pP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fr-FR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// This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should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also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little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endian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format,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see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above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u1_t PROGMEM DEVEUI[8] = { 0xB7, 0x17, 0x40, 0xEC, 0x6D, 0xBF, 0x19, 0x00 };</a:t>
            </a:r>
          </a:p>
          <a:p>
            <a:pPr marL="0" indent="0">
              <a:buNone/>
            </a:pP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os_getDevEui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(u1_t*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marL="0" indent="0">
              <a:buNone/>
            </a:pP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memcpy_P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buf</a:t>
            </a:r>
            <a:r>
              <a:rPr lang="fr-FR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, DEVEUI, 8);</a:t>
            </a:r>
          </a:p>
          <a:p>
            <a:pPr marL="0" indent="0" algn="ctr">
              <a:buNone/>
            </a:pPr>
            <a:r>
              <a:rPr lang="fr-F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9429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2200" dirty="0"/>
              <a:t>Awtis qu’est ce que c’est</a:t>
            </a:r>
          </a:p>
          <a:p>
            <a:pPr marL="0" indent="0">
              <a:lnSpc>
                <a:spcPct val="110000"/>
              </a:lnSpc>
              <a:buNone/>
            </a:pPr>
            <a:endParaRPr lang="fr-FR" sz="2200" dirty="0"/>
          </a:p>
          <a:p>
            <a:pPr>
              <a:lnSpc>
                <a:spcPct val="110000"/>
              </a:lnSpc>
            </a:pPr>
            <a:r>
              <a:rPr lang="fr-FR" sz="2200" dirty="0"/>
              <a:t>Contexte de développement</a:t>
            </a:r>
          </a:p>
          <a:p>
            <a:pPr>
              <a:lnSpc>
                <a:spcPct val="110000"/>
              </a:lnSpc>
            </a:pPr>
            <a:endParaRPr lang="fr-FR" sz="2200" dirty="0"/>
          </a:p>
          <a:p>
            <a:pPr>
              <a:lnSpc>
                <a:spcPct val="110000"/>
              </a:lnSpc>
            </a:pPr>
            <a:r>
              <a:rPr lang="fr-FR" sz="2200" dirty="0"/>
              <a:t>2 version intérieur extérieur</a:t>
            </a:r>
          </a:p>
          <a:p>
            <a:pPr>
              <a:lnSpc>
                <a:spcPct val="110000"/>
              </a:lnSpc>
            </a:pPr>
            <a:endParaRPr lang="fr-FR" sz="2200" dirty="0"/>
          </a:p>
          <a:p>
            <a:pPr>
              <a:lnSpc>
                <a:spcPct val="110000"/>
              </a:lnSpc>
            </a:pPr>
            <a:r>
              <a:rPr lang="fr-FR" sz="2200" dirty="0"/>
              <a:t>3 étape de développement (montage, programmation, assemblage final)</a:t>
            </a:r>
          </a:p>
        </p:txBody>
      </p:sp>
    </p:spTree>
    <p:extLst>
      <p:ext uri="{BB962C8B-B14F-4D97-AF65-F5344CB8AC3E}">
        <p14:creationId xmlns:p14="http://schemas.microsoft.com/office/powerpoint/2010/main" val="2117384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997527"/>
          </a:xfrm>
        </p:spPr>
        <p:txBody>
          <a:bodyPr/>
          <a:lstStyle/>
          <a:p>
            <a:r>
              <a:rPr lang="fr-FR" dirty="0"/>
              <a:t>Protocole de communication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56443" y="799043"/>
            <a:ext cx="10515600" cy="5863648"/>
          </a:xfrm>
        </p:spPr>
        <p:txBody>
          <a:bodyPr>
            <a:normAutofit fontScale="62500" lnSpcReduction="20000"/>
          </a:bodyPr>
          <a:lstStyle/>
          <a:p>
            <a:r>
              <a:rPr lang="fr-FR" dirty="0"/>
              <a:t>ABP (Activation By </a:t>
            </a:r>
            <a:r>
              <a:rPr lang="fr-FR" dirty="0" err="1"/>
              <a:t>Personalisation</a:t>
            </a:r>
            <a:r>
              <a:rPr lang="fr-FR" dirty="0"/>
              <a:t>)</a:t>
            </a:r>
          </a:p>
          <a:p>
            <a:pPr marL="0" indent="0">
              <a:buNone/>
            </a:pPr>
            <a:r>
              <a:rPr lang="en-US" sz="1800" dirty="0"/>
              <a:t>Un </a:t>
            </a:r>
            <a:r>
              <a:rPr lang="en-US" sz="1800" dirty="0" err="1"/>
              <a:t>DevAddr</a:t>
            </a:r>
            <a:r>
              <a:rPr lang="en-US" sz="1800" dirty="0"/>
              <a:t> et </a:t>
            </a:r>
            <a:r>
              <a:rPr lang="en-US" sz="1800" dirty="0" err="1"/>
              <a:t>une</a:t>
            </a:r>
            <a:r>
              <a:rPr lang="en-US" sz="1800" dirty="0"/>
              <a:t> clef de session </a:t>
            </a:r>
            <a:r>
              <a:rPr lang="en-US" sz="1800" dirty="0" err="1"/>
              <a:t>sont</a:t>
            </a:r>
            <a:r>
              <a:rPr lang="en-US" sz="1800" dirty="0"/>
              <a:t> </a:t>
            </a:r>
            <a:r>
              <a:rPr lang="en-US" sz="1800" dirty="0" err="1"/>
              <a:t>directement</a:t>
            </a:r>
            <a:r>
              <a:rPr lang="en-US" sz="1800" dirty="0"/>
              <a:t> preconfigure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LoRaWAN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NwkSKey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network session key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This is the default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Semtech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key, which is used by the early prototype TTN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network.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PROGMEM u1_t NWKSKEY[16] = { 0x24, 0x37, 0x56, 0x9A, 0x47, 0x9A, 0x7F, 0x02, 0x2D, 0xF7, 0xBE, 0xF0, 0x56, 0xBF, 0xBA, 0x79 };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LoRaWAN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AppSKey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application session key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This is the default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Semtech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key, which is used by the early prototype TTN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network.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u1_t PROGMEM APPSKEY[16] = { 0x39, 0x07, 0x13, 0x3A, 0xAE, 0xA3, 0x8A, 0x06, 0x99, 0x29, 0x53, 0xD2, 0x80, 0xE8, 0x78, 0x1B };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LoRaWAN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end-device address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DevAddr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static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u4_t DEVADDR = 0x26011135 ;</a:t>
            </a:r>
          </a:p>
        </p:txBody>
      </p:sp>
    </p:spTree>
    <p:extLst>
      <p:ext uri="{BB962C8B-B14F-4D97-AF65-F5344CB8AC3E}">
        <p14:creationId xmlns:p14="http://schemas.microsoft.com/office/powerpoint/2010/main" val="2056150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fr-FR" dirty="0"/>
              <a:t>Test de communication a TTN (ABP)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0" y="1325563"/>
            <a:ext cx="8731820" cy="3955555"/>
          </a:xfrm>
        </p:spPr>
      </p:pic>
      <p:sp>
        <p:nvSpPr>
          <p:cNvPr id="5" name="ZoneTexte 4"/>
          <p:cNvSpPr txBox="1"/>
          <p:nvPr/>
        </p:nvSpPr>
        <p:spPr>
          <a:xfrm>
            <a:off x="1198485" y="5406352"/>
            <a:ext cx="8731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Remarque: </a:t>
            </a:r>
          </a:p>
          <a:p>
            <a:endParaRPr lang="fr-FR" dirty="0"/>
          </a:p>
          <a:p>
            <a:r>
              <a:rPr lang="fr-FR" dirty="0"/>
              <a:t>Comme le code ABP n’est pas au format Cayenne LPP la </a:t>
            </a:r>
            <a:r>
              <a:rPr lang="fr-FR" dirty="0" err="1"/>
              <a:t>payload</a:t>
            </a:r>
            <a:r>
              <a:rPr lang="fr-FR" dirty="0"/>
              <a:t> n’est pas reconnu par Mydevices.com </a:t>
            </a:r>
          </a:p>
        </p:txBody>
      </p:sp>
    </p:spTree>
    <p:extLst>
      <p:ext uri="{BB962C8B-B14F-4D97-AF65-F5344CB8AC3E}">
        <p14:creationId xmlns:p14="http://schemas.microsoft.com/office/powerpoint/2010/main" val="1245062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77" y="2217717"/>
            <a:ext cx="11809046" cy="2422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0" y="154379"/>
            <a:ext cx="121662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Test de réception des données sur Cayenne </a:t>
            </a:r>
          </a:p>
        </p:txBody>
      </p:sp>
    </p:spTree>
    <p:extLst>
      <p:ext uri="{BB962C8B-B14F-4D97-AF65-F5344CB8AC3E}">
        <p14:creationId xmlns:p14="http://schemas.microsoft.com/office/powerpoint/2010/main" val="688592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C6673D-241C-46D3-9E85-C66186B6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0923" y="217301"/>
            <a:ext cx="9905998" cy="1478570"/>
          </a:xfrm>
        </p:spPr>
        <p:txBody>
          <a:bodyPr/>
          <a:lstStyle/>
          <a:p>
            <a:r>
              <a:rPr lang="en-US" b="1" dirty="0">
                <a:solidFill>
                  <a:srgbClr val="FFFFFF"/>
                </a:solidFill>
                <a:latin typeface="Comic Sans MS" panose="030F0702030302020204" pitchFamily="66" charset="0"/>
              </a:rPr>
              <a:t>Partie modelisation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00771CD-F8D2-472B-9EE5-2E311FED4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  <a14:imgEffect>
                      <a14:saturation sat="3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6297" y="1493934"/>
            <a:ext cx="4096705" cy="46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19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C458278-03A0-4A60-85A2-BCAD36460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r="2" b="7784"/>
          <a:stretch/>
        </p:blipFill>
        <p:spPr>
          <a:xfrm>
            <a:off x="2985856" y="1699272"/>
            <a:ext cx="3943111" cy="3318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F155EA-2A63-4E58-B8BB-9DAACFDFFD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13581" r="1374" b="-4"/>
          <a:stretch/>
        </p:blipFill>
        <p:spPr>
          <a:xfrm>
            <a:off x="0" y="3821614"/>
            <a:ext cx="3744397" cy="3093079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softEdge rad="0"/>
          </a:effectLst>
        </p:spPr>
      </p:pic>
      <p:pic>
        <p:nvPicPr>
          <p:cNvPr id="7" name="Espace réservé du contenu 7">
            <a:extLst>
              <a:ext uri="{FF2B5EF4-FFF2-40B4-BE49-F238E27FC236}">
                <a16:creationId xmlns:a16="http://schemas.microsoft.com/office/drawing/2014/main" id="{8BC311AD-C418-4FE6-9003-4FCE73F32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8046" r="354" b="-8"/>
          <a:stretch/>
        </p:blipFill>
        <p:spPr>
          <a:xfrm>
            <a:off x="7169904" y="3573115"/>
            <a:ext cx="2555402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effectLst>
            <a:softEdge rad="0"/>
          </a:effectLst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45D9F707-D93E-4822-B4A6-069EF0A0C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985" y="1423124"/>
            <a:ext cx="4549744" cy="1461891"/>
          </a:xfrm>
        </p:spPr>
        <p:txBody>
          <a:bodyPr/>
          <a:lstStyle/>
          <a:p>
            <a:r>
              <a:rPr lang="fr-FR" dirty="0"/>
              <a:t>AVANT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904F8612-B700-466D-A9F5-465ECD7F03FE}"/>
              </a:ext>
            </a:extLst>
          </p:cNvPr>
          <p:cNvSpPr txBox="1">
            <a:spLocks/>
          </p:cNvSpPr>
          <p:nvPr/>
        </p:nvSpPr>
        <p:spPr>
          <a:xfrm>
            <a:off x="1143001" y="8262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Partie extérieur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4309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13">
            <a:extLst>
              <a:ext uri="{FF2B5EF4-FFF2-40B4-BE49-F238E27FC236}">
                <a16:creationId xmlns:a16="http://schemas.microsoft.com/office/drawing/2014/main" id="{1709D55C-2C8B-4F36-B788-DA944AB1B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44" y="2249488"/>
            <a:ext cx="3554338" cy="3541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itre 6">
            <a:extLst>
              <a:ext uri="{FF2B5EF4-FFF2-40B4-BE49-F238E27FC236}">
                <a16:creationId xmlns:a16="http://schemas.microsoft.com/office/drawing/2014/main" id="{EAF28345-467C-4481-BFAE-8B26ECCB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81" y="158839"/>
            <a:ext cx="9905998" cy="1478570"/>
          </a:xfrm>
        </p:spPr>
        <p:txBody>
          <a:bodyPr/>
          <a:lstStyle/>
          <a:p>
            <a:r>
              <a:rPr lang="fr-FR" dirty="0"/>
              <a:t>Apres</a:t>
            </a:r>
          </a:p>
        </p:txBody>
      </p:sp>
    </p:spTree>
    <p:extLst>
      <p:ext uri="{BB962C8B-B14F-4D97-AF65-F5344CB8AC3E}">
        <p14:creationId xmlns:p14="http://schemas.microsoft.com/office/powerpoint/2010/main" val="168215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9">
            <a:extLst>
              <a:ext uri="{FF2B5EF4-FFF2-40B4-BE49-F238E27FC236}">
                <a16:creationId xmlns:a16="http://schemas.microsoft.com/office/drawing/2014/main" id="{A3591519-1E56-44FD-B8AD-855229F95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31" y="2097741"/>
            <a:ext cx="2703833" cy="4169270"/>
          </a:xfrm>
        </p:spPr>
      </p:pic>
      <p:pic>
        <p:nvPicPr>
          <p:cNvPr id="5" name="Espace réservé du contenu 16">
            <a:extLst>
              <a:ext uri="{FF2B5EF4-FFF2-40B4-BE49-F238E27FC236}">
                <a16:creationId xmlns:a16="http://schemas.microsoft.com/office/drawing/2014/main" id="{3F6305E6-DBAA-46EF-A00D-40D36EC20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754" y="798163"/>
            <a:ext cx="5537447" cy="54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03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01C40FA-6AEC-4B04-BAF0-A5EA7111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330" y="172089"/>
            <a:ext cx="4133446" cy="9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323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B494491F-F48C-4428-A692-B65CE9968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9228">
            <a:off x="-27145" y="208668"/>
            <a:ext cx="6705956" cy="53052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2265B81-290E-4E5D-973E-2A959C8C79F3}"/>
              </a:ext>
            </a:extLst>
          </p:cNvPr>
          <p:cNvSpPr txBox="1"/>
          <p:nvPr/>
        </p:nvSpPr>
        <p:spPr>
          <a:xfrm>
            <a:off x="7430610" y="1003177"/>
            <a:ext cx="262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8BIT WONDER" panose="00000400000000000000" pitchFamily="2" charset="0"/>
              <a:ea typeface="+mn-ea"/>
              <a:cs typeface="+mn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1390BE3-112E-4C77-AFEB-AE3A74E1A5CE}"/>
              </a:ext>
            </a:extLst>
          </p:cNvPr>
          <p:cNvSpPr txBox="1"/>
          <p:nvPr/>
        </p:nvSpPr>
        <p:spPr>
          <a:xfrm>
            <a:off x="7528264" y="878889"/>
            <a:ext cx="266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k"/>
              <a:ea typeface="+mn-ea"/>
              <a:cs typeface="+mn-cs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7EB73C0-27FC-42D8-A467-8493A1ED3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06" y="1347007"/>
            <a:ext cx="5006063" cy="30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34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AF535-D54E-4D37-84C4-457C7DA1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8D061-5C19-4D02-8BE6-57DE7B3E69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7566" y="2249487"/>
            <a:ext cx="9999846" cy="3541714"/>
          </a:xfrm>
        </p:spPr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238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CAFA8-BB64-4491-B79D-81F4F77F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Soudage</a:t>
            </a:r>
            <a:br>
              <a:rPr lang="fr-FR" dirty="0"/>
            </a:br>
            <a:endParaRPr lang="fr-FR" dirty="0"/>
          </a:p>
        </p:txBody>
      </p:sp>
      <p:pic>
        <p:nvPicPr>
          <p:cNvPr id="4102" name="Picture 6" descr="RÃ©sultat de recherche d'images pour &quot;Soudage&quot;">
            <a:extLst>
              <a:ext uri="{FF2B5EF4-FFF2-40B4-BE49-F238E27FC236}">
                <a16:creationId xmlns:a16="http://schemas.microsoft.com/office/drawing/2014/main" id="{149DB3BB-BC65-4DCF-9271-EC8FCF2E9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570" y="2395929"/>
            <a:ext cx="5370224" cy="35417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40B3EE3-39EC-4232-9BD2-6087D6C25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71" y="2577961"/>
            <a:ext cx="9905999" cy="3541714"/>
          </a:xfrm>
        </p:spPr>
        <p:txBody>
          <a:bodyPr/>
          <a:lstStyle/>
          <a:p>
            <a:r>
              <a:rPr lang="fr-FR" dirty="0"/>
              <a:t>Capteur température et humidité</a:t>
            </a:r>
          </a:p>
          <a:p>
            <a:r>
              <a:rPr lang="fr-FR" dirty="0"/>
              <a:t>Anémomètre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8589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96D07-E982-4230-99B7-6AA99970E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3802" y="-406401"/>
            <a:ext cx="8791575" cy="1684785"/>
          </a:xfrm>
        </p:spPr>
        <p:txBody>
          <a:bodyPr/>
          <a:lstStyle/>
          <a:p>
            <a:r>
              <a:rPr lang="fr-FR" dirty="0"/>
              <a:t>alimentation extérieur </a:t>
            </a:r>
          </a:p>
        </p:txBody>
      </p:sp>
      <p:pic>
        <p:nvPicPr>
          <p:cNvPr id="2050" name="Picture 2" descr="Image associÃ©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912" y="1692441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473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0BEDAE-3E86-4FBC-B2B7-7A6416FF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 utilisé 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5ACB57-9C28-47AB-BE67-9138C658E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pPr marL="0" indent="0">
              <a:buNone/>
            </a:pPr>
            <a:r>
              <a:rPr lang="fr-FR" dirty="0"/>
              <a:t>•	</a:t>
            </a:r>
            <a:r>
              <a:rPr lang="fr-FR" sz="2800" dirty="0"/>
              <a:t>Lipo Rider Pro</a:t>
            </a:r>
          </a:p>
          <a:p>
            <a:pPr marL="0" indent="0">
              <a:buNone/>
            </a:pPr>
            <a:r>
              <a:rPr lang="fr-FR" sz="2800" dirty="0"/>
              <a:t>•	Panneau solaire</a:t>
            </a:r>
          </a:p>
          <a:p>
            <a:pPr marL="0" indent="0">
              <a:buNone/>
            </a:pPr>
            <a:r>
              <a:rPr lang="fr-FR" sz="2800" dirty="0"/>
              <a:t>•	Batterie lithium</a:t>
            </a:r>
          </a:p>
          <a:p>
            <a:pPr marL="0" indent="0">
              <a:buNone/>
            </a:pPr>
            <a:r>
              <a:rPr lang="fr-FR" sz="2800" dirty="0"/>
              <a:t>•	Carte Arduino mini</a:t>
            </a:r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1508717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0B0924-2D99-4A7B-A49B-A4EA63F47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960" y="113335"/>
            <a:ext cx="9905998" cy="1478570"/>
          </a:xfrm>
        </p:spPr>
        <p:txBody>
          <a:bodyPr/>
          <a:lstStyle/>
          <a:p>
            <a:r>
              <a:rPr lang="fr-FR" dirty="0"/>
              <a:t>Schéma du projet</a:t>
            </a:r>
          </a:p>
        </p:txBody>
      </p:sp>
      <p:pic>
        <p:nvPicPr>
          <p:cNvPr id="2055" name="Image 7">
            <a:extLst>
              <a:ext uri="{FF2B5EF4-FFF2-40B4-BE49-F238E27FC236}">
                <a16:creationId xmlns:a16="http://schemas.microsoft.com/office/drawing/2014/main" id="{29C20C24-7FD7-43FE-A2FC-63CE10874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  <a14:imgEffect>
                      <a14:colorTemperature colorTemp="11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6" y="1060542"/>
            <a:ext cx="1312902" cy="13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Image 1">
            <a:extLst>
              <a:ext uri="{FF2B5EF4-FFF2-40B4-BE49-F238E27FC236}">
                <a16:creationId xmlns:a16="http://schemas.microsoft.com/office/drawing/2014/main" id="{BFE0EA48-340E-4EBD-811A-1430EA9F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829" y="3189923"/>
            <a:ext cx="166687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5">
            <a:extLst>
              <a:ext uri="{FF2B5EF4-FFF2-40B4-BE49-F238E27FC236}">
                <a16:creationId xmlns:a16="http://schemas.microsoft.com/office/drawing/2014/main" id="{2C9AB44E-5AA2-43D3-8BB1-13E0A1BCF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535" y="4135279"/>
            <a:ext cx="487363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Image 3">
            <a:extLst>
              <a:ext uri="{FF2B5EF4-FFF2-40B4-BE49-F238E27FC236}">
                <a16:creationId xmlns:a16="http://schemas.microsoft.com/office/drawing/2014/main" id="{3FAF78BE-222D-4402-B225-CA168D1D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5532">
            <a:off x="2052530" y="1924090"/>
            <a:ext cx="703263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2EEAF51-C3B1-4596-937C-745F9010A77B}"/>
              </a:ext>
            </a:extLst>
          </p:cNvPr>
          <p:cNvCxnSpPr>
            <a:cxnSpLocks/>
          </p:cNvCxnSpPr>
          <p:nvPr/>
        </p:nvCxnSpPr>
        <p:spPr>
          <a:xfrm>
            <a:off x="2825538" y="2769083"/>
            <a:ext cx="1270794" cy="6095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B8F5EFB0-5A9E-4EBE-944B-FC1ED57A1D61}"/>
              </a:ext>
            </a:extLst>
          </p:cNvPr>
          <p:cNvCxnSpPr>
            <a:cxnSpLocks/>
          </p:cNvCxnSpPr>
          <p:nvPr/>
        </p:nvCxnSpPr>
        <p:spPr>
          <a:xfrm flipV="1">
            <a:off x="2512359" y="4103530"/>
            <a:ext cx="1592009" cy="47783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4" name="Image 10">
            <a:extLst>
              <a:ext uri="{FF2B5EF4-FFF2-40B4-BE49-F238E27FC236}">
                <a16:creationId xmlns:a16="http://schemas.microsoft.com/office/drawing/2014/main" id="{9D5BADBF-2B95-42B8-95DA-C5873FDE9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318" y="3274854"/>
            <a:ext cx="167005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F6C1ABC8-28CF-4D0F-AF85-E23ED29C06F5}"/>
              </a:ext>
            </a:extLst>
          </p:cNvPr>
          <p:cNvCxnSpPr>
            <a:cxnSpLocks/>
          </p:cNvCxnSpPr>
          <p:nvPr/>
        </p:nvCxnSpPr>
        <p:spPr>
          <a:xfrm>
            <a:off x="5922628" y="3689191"/>
            <a:ext cx="17186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9">
            <a:extLst>
              <a:ext uri="{FF2B5EF4-FFF2-40B4-BE49-F238E27FC236}">
                <a16:creationId xmlns:a16="http://schemas.microsoft.com/office/drawing/2014/main" id="{378587CF-5355-410B-84E5-0F377457D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1061" y="31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3B546D5C-4729-42C6-A1CB-AE61340CA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1061" y="460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E99F1056-9B15-4A56-9D49-35A7CA25A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1061" y="1498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fr-FR" altLang="fr-F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DD2645BC-8394-4EE5-B403-36EDFB6AD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8" y="11560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511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F557E-E3A7-421F-94E8-9217822FD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5656"/>
            <a:ext cx="9905998" cy="1478570"/>
          </a:xfrm>
        </p:spPr>
        <p:txBody>
          <a:bodyPr/>
          <a:lstStyle/>
          <a:p>
            <a:r>
              <a:rPr lang="fr-FR" dirty="0"/>
              <a:t>Lipo Rider Pro</a:t>
            </a:r>
            <a:br>
              <a:rPr lang="fr-FR" dirty="0"/>
            </a:br>
            <a:endParaRPr lang="fr-FR" dirty="0"/>
          </a:p>
        </p:txBody>
      </p:sp>
      <p:pic>
        <p:nvPicPr>
          <p:cNvPr id="3074" name="Picture 2" descr="RÃ©sultat de recherche d'images pour &quot;lipo rider pro schematic&quot;">
            <a:extLst>
              <a:ext uri="{FF2B5EF4-FFF2-40B4-BE49-F238E27FC236}">
                <a16:creationId xmlns:a16="http://schemas.microsoft.com/office/drawing/2014/main" id="{0FA4F8DD-00B0-48E8-80FB-CEE5105D18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47" y="1724226"/>
            <a:ext cx="7678969" cy="36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0556B5-082E-4AF4-9EB5-1BE96AFD51F3}"/>
              </a:ext>
            </a:extLst>
          </p:cNvPr>
          <p:cNvSpPr/>
          <p:nvPr/>
        </p:nvSpPr>
        <p:spPr>
          <a:xfrm>
            <a:off x="420208" y="211500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Caractéristique de la batterie </a:t>
            </a:r>
          </a:p>
          <a:p>
            <a:r>
              <a:rPr lang="fr-FR" dirty="0"/>
              <a:t>•	Tension 3.7 Vcc</a:t>
            </a:r>
          </a:p>
          <a:p>
            <a:r>
              <a:rPr lang="fr-FR" dirty="0"/>
              <a:t>•	Intensité 400 mAh </a:t>
            </a:r>
          </a:p>
          <a:p>
            <a:r>
              <a:rPr lang="fr-FR" dirty="0"/>
              <a:t>•	Connecteur 2 broches </a:t>
            </a:r>
          </a:p>
          <a:p>
            <a:r>
              <a:rPr lang="fr-FR" dirty="0"/>
              <a:t>•	Temps de charge : environ 45 mn</a:t>
            </a:r>
          </a:p>
          <a:p>
            <a:endParaRPr lang="fr-FR" dirty="0"/>
          </a:p>
          <a:p>
            <a:r>
              <a:rPr lang="fr-FR" dirty="0"/>
              <a:t>Caractéristique du panneau solaire </a:t>
            </a:r>
          </a:p>
          <a:p>
            <a:r>
              <a:rPr lang="fr-FR" dirty="0"/>
              <a:t>•	Tension 5.5 Vcc</a:t>
            </a:r>
          </a:p>
          <a:p>
            <a:r>
              <a:rPr lang="fr-FR" dirty="0"/>
              <a:t>•	Puissance Max 500mW</a:t>
            </a:r>
          </a:p>
          <a:p>
            <a:r>
              <a:rPr lang="fr-FR" dirty="0"/>
              <a:t>•	Courant 100mA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019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3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E7C387-E4EA-43CE-9509-BC3561FAD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7169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L'anémomètre</a:t>
            </a:r>
          </a:p>
        </p:txBody>
      </p:sp>
      <p:pic>
        <p:nvPicPr>
          <p:cNvPr id="1028" name="Picture 4" descr="RÃ©sultat de recherche d'images pour &quot;anÃ©momÃ¨tre  png&quot;">
            <a:extLst>
              <a:ext uri="{FF2B5EF4-FFF2-40B4-BE49-F238E27FC236}">
                <a16:creationId xmlns:a16="http://schemas.microsoft.com/office/drawing/2014/main" id="{CB147E4C-870F-4890-AA2E-43393EEDF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29" y="416085"/>
            <a:ext cx="4119184" cy="6270217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113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u contenu 3">
            <a:extLst>
              <a:ext uri="{FF2B5EF4-FFF2-40B4-BE49-F238E27FC236}">
                <a16:creationId xmlns:a16="http://schemas.microsoft.com/office/drawing/2014/main" id="{283F2F90-FCFE-4102-A97D-21400FA6123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38" y="577049"/>
            <a:ext cx="5573897" cy="29232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02A7807-C26A-4C88-A692-0595075C3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0789" y="3599811"/>
            <a:ext cx="5347126" cy="2783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C0F9BEA8-2596-497A-806F-6F435E90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278" y="1183337"/>
            <a:ext cx="3281004" cy="3541714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Schéma structurel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Observations 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873142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Sillage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488</TotalTime>
  <Words>824</Words>
  <Application>Microsoft Office PowerPoint</Application>
  <PresentationFormat>Grand écran</PresentationFormat>
  <Paragraphs>160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29</vt:i4>
      </vt:variant>
    </vt:vector>
  </HeadingPairs>
  <TitlesOfParts>
    <vt:vector size="41" baseType="lpstr">
      <vt:lpstr>8BIT WONDER</vt:lpstr>
      <vt:lpstr>Arial</vt:lpstr>
      <vt:lpstr>Calibri</vt:lpstr>
      <vt:lpstr>Calibri Light</vt:lpstr>
      <vt:lpstr>Comic Sans MS</vt:lpstr>
      <vt:lpstr>Courier New</vt:lpstr>
      <vt:lpstr>Pok</vt:lpstr>
      <vt:lpstr>Times New Roman</vt:lpstr>
      <vt:lpstr>Trebuchet MS</vt:lpstr>
      <vt:lpstr>Tw Cen MT</vt:lpstr>
      <vt:lpstr>Circuit</vt:lpstr>
      <vt:lpstr>Thème Office</vt:lpstr>
      <vt:lpstr>awtis</vt:lpstr>
      <vt:lpstr>Introduction</vt:lpstr>
      <vt:lpstr>Soudage </vt:lpstr>
      <vt:lpstr>alimentation extérieur </vt:lpstr>
      <vt:lpstr>Matériel utilisé  </vt:lpstr>
      <vt:lpstr>Schéma du projet</vt:lpstr>
      <vt:lpstr>Lipo Rider Pro </vt:lpstr>
      <vt:lpstr>L'anémomètre</vt:lpstr>
      <vt:lpstr>Présentation PowerPoint</vt:lpstr>
      <vt:lpstr>  Code extérieur</vt:lpstr>
      <vt:lpstr>Sommaire</vt:lpstr>
      <vt:lpstr>Sommeil</vt:lpstr>
      <vt:lpstr>Anémomètre</vt:lpstr>
      <vt:lpstr>Température</vt:lpstr>
      <vt:lpstr>Humidité</vt:lpstr>
      <vt:lpstr>Code intérieur</vt:lpstr>
      <vt:lpstr>Le mode sommeil</vt:lpstr>
      <vt:lpstr>LP_SI7120_TEMT6000 </vt:lpstr>
      <vt:lpstr>Protocole communication </vt:lpstr>
      <vt:lpstr>Protocole de communication</vt:lpstr>
      <vt:lpstr>Test de communication a TTN (ABP)</vt:lpstr>
      <vt:lpstr>Présentation PowerPoint</vt:lpstr>
      <vt:lpstr>Partie modelisation</vt:lpstr>
      <vt:lpstr>AVANT</vt:lpstr>
      <vt:lpstr>Apres</vt:lpstr>
      <vt:lpstr>Présentation PowerPoint</vt:lpstr>
      <vt:lpstr>Présentation PowerPoint</vt:lpstr>
      <vt:lpstr>Présentation PowerPoint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awtis</dc:title>
  <dc:creator>mohand</dc:creator>
  <cp:lastModifiedBy>mohand</cp:lastModifiedBy>
  <cp:revision>26</cp:revision>
  <dcterms:created xsi:type="dcterms:W3CDTF">2019-05-01T21:02:38Z</dcterms:created>
  <dcterms:modified xsi:type="dcterms:W3CDTF">2019-05-02T23:58:41Z</dcterms:modified>
</cp:coreProperties>
</file>